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embeddedFontLst>
    <p:embeddedFont>
      <p:font typeface="Nourd Heavy" panose="020B0604020202020204" charset="0"/>
      <p:regular r:id="rId3"/>
    </p:embeddedFont>
    <p:embeddedFont>
      <p:font typeface="Montserrat Bold" panose="020B0604020202020204" charset="0"/>
      <p:regular r:id="rId4"/>
    </p:embeddedFont>
    <p:embeddedFont>
      <p:font typeface="Arial Nova Bold" panose="020B0604020202020204" charset="0"/>
      <p:regular r:id="rId5"/>
    </p:embeddedFont>
    <p:embeddedFont>
      <p:font typeface="Helvetica Now Bold" panose="020B0604020202020204" charset="0"/>
      <p:regular r:id="rId6"/>
    </p:embeddedFont>
    <p:embeddedFont>
      <p:font typeface="Nourd Bold" panose="020B0604020202020204" charset="0"/>
      <p:regular r:id="rId7"/>
    </p:embeddedFont>
    <p:embeddedFont>
      <p:font typeface="Nourd Semi-Bold" panose="020B0604020202020204" charset="0"/>
      <p:regular r:id="rId8"/>
    </p:embeddedFont>
    <p:embeddedFont>
      <p:font typeface="Nourd" panose="020B0604020202020204" charset="0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Arial Nova Italics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100" d="100"/>
          <a:sy n="100" d="100"/>
        </p:scale>
        <p:origin x="858" y="-28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openxmlformats.org/officeDocument/2006/relationships/font" Target="fonts/font11.fntdata"/><Relationship Id="rId18" Type="http://schemas.openxmlformats.org/officeDocument/2006/relationships/tableStyles" Target="tableStyles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font" Target="fonts/font10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font" Target="fonts/font9.fntdata"/><Relationship Id="rId5" Type="http://schemas.openxmlformats.org/officeDocument/2006/relationships/font" Target="fonts/font3.fntdata"/><Relationship Id="rId15" Type="http://schemas.openxmlformats.org/officeDocument/2006/relationships/presProps" Target="presProps.xml"/><Relationship Id="rId10" Type="http://schemas.openxmlformats.org/officeDocument/2006/relationships/font" Target="fonts/font8.fntdata"/><Relationship Id="rId4" Type="http://schemas.openxmlformats.org/officeDocument/2006/relationships/font" Target="fonts/font2.fntdata"/><Relationship Id="rId9" Type="http://schemas.openxmlformats.org/officeDocument/2006/relationships/font" Target="fonts/font7.fntdata"/><Relationship Id="rId14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hyperlink" Target="https://www.secretvalleygolfresort.net/competition/csvg-open-sunday-13-september-2026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60000" cy="10692000"/>
          </a:xfrm>
          <a:custGeom>
            <a:avLst/>
            <a:gdLst/>
            <a:ahLst/>
            <a:cxnLst/>
            <a:rect l="l" t="t" r="r" b="b"/>
            <a:pathLst>
              <a:path w="7560000" h="10692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7560000" cy="4546598"/>
          </a:xfrm>
          <a:custGeom>
            <a:avLst/>
            <a:gdLst/>
            <a:ahLst/>
            <a:cxnLst/>
            <a:rect l="l" t="t" r="r" b="b"/>
            <a:pathLst>
              <a:path w="7560000" h="4546598">
                <a:moveTo>
                  <a:pt x="0" y="0"/>
                </a:moveTo>
                <a:lnTo>
                  <a:pt x="7560000" y="0"/>
                </a:lnTo>
                <a:lnTo>
                  <a:pt x="7560000" y="4546598"/>
                </a:lnTo>
                <a:lnTo>
                  <a:pt x="0" y="4546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9000"/>
            </a:blip>
            <a:stretch>
              <a:fillRect l="-1428" t="-6974" r="-1428" b="-6974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4" name="Freeform 4"/>
          <p:cNvSpPr/>
          <p:nvPr/>
        </p:nvSpPr>
        <p:spPr>
          <a:xfrm>
            <a:off x="0" y="3261294"/>
            <a:ext cx="7560000" cy="1742446"/>
          </a:xfrm>
          <a:custGeom>
            <a:avLst/>
            <a:gdLst/>
            <a:ahLst/>
            <a:cxnLst/>
            <a:rect l="l" t="t" r="r" b="b"/>
            <a:pathLst>
              <a:path w="7560000" h="1742446">
                <a:moveTo>
                  <a:pt x="0" y="0"/>
                </a:moveTo>
                <a:lnTo>
                  <a:pt x="7560000" y="0"/>
                </a:lnTo>
                <a:lnTo>
                  <a:pt x="7560000" y="1742447"/>
                </a:lnTo>
                <a:lnTo>
                  <a:pt x="0" y="17424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5" name="Freeform 5"/>
          <p:cNvSpPr/>
          <p:nvPr/>
        </p:nvSpPr>
        <p:spPr>
          <a:xfrm>
            <a:off x="1156680" y="3675719"/>
            <a:ext cx="2475149" cy="137397"/>
          </a:xfrm>
          <a:custGeom>
            <a:avLst/>
            <a:gdLst/>
            <a:ahLst/>
            <a:cxnLst/>
            <a:rect l="l" t="t" r="r" b="b"/>
            <a:pathLst>
              <a:path w="2475149" h="137397">
                <a:moveTo>
                  <a:pt x="0" y="0"/>
                </a:moveTo>
                <a:lnTo>
                  <a:pt x="2475149" y="0"/>
                </a:lnTo>
                <a:lnTo>
                  <a:pt x="2475149" y="137397"/>
                </a:lnTo>
                <a:lnTo>
                  <a:pt x="0" y="1373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6" name="Freeform 6"/>
          <p:cNvSpPr/>
          <p:nvPr/>
        </p:nvSpPr>
        <p:spPr>
          <a:xfrm>
            <a:off x="3631829" y="3651411"/>
            <a:ext cx="317812" cy="127872"/>
          </a:xfrm>
          <a:custGeom>
            <a:avLst/>
            <a:gdLst/>
            <a:ahLst/>
            <a:cxnLst/>
            <a:rect l="l" t="t" r="r" b="b"/>
            <a:pathLst>
              <a:path w="317812" h="127872">
                <a:moveTo>
                  <a:pt x="0" y="0"/>
                </a:moveTo>
                <a:lnTo>
                  <a:pt x="317812" y="0"/>
                </a:lnTo>
                <a:lnTo>
                  <a:pt x="317812" y="127872"/>
                </a:lnTo>
                <a:lnTo>
                  <a:pt x="0" y="12787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16096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7" name="Freeform 7"/>
          <p:cNvSpPr/>
          <p:nvPr/>
        </p:nvSpPr>
        <p:spPr>
          <a:xfrm>
            <a:off x="3949641" y="3674729"/>
            <a:ext cx="2475149" cy="137397"/>
          </a:xfrm>
          <a:custGeom>
            <a:avLst/>
            <a:gdLst/>
            <a:ahLst/>
            <a:cxnLst/>
            <a:rect l="l" t="t" r="r" b="b"/>
            <a:pathLst>
              <a:path w="2475149" h="137397">
                <a:moveTo>
                  <a:pt x="0" y="0"/>
                </a:moveTo>
                <a:lnTo>
                  <a:pt x="2475149" y="0"/>
                </a:lnTo>
                <a:lnTo>
                  <a:pt x="2475149" y="137397"/>
                </a:lnTo>
                <a:lnTo>
                  <a:pt x="0" y="13739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8" name="Freeform 8"/>
          <p:cNvSpPr/>
          <p:nvPr/>
        </p:nvSpPr>
        <p:spPr>
          <a:xfrm>
            <a:off x="1107505" y="5633867"/>
            <a:ext cx="585149" cy="537098"/>
          </a:xfrm>
          <a:custGeom>
            <a:avLst/>
            <a:gdLst/>
            <a:ahLst/>
            <a:cxnLst/>
            <a:rect l="l" t="t" r="r" b="b"/>
            <a:pathLst>
              <a:path w="585149" h="537098">
                <a:moveTo>
                  <a:pt x="0" y="0"/>
                </a:moveTo>
                <a:lnTo>
                  <a:pt x="585149" y="0"/>
                </a:lnTo>
                <a:lnTo>
                  <a:pt x="585149" y="537098"/>
                </a:lnTo>
                <a:lnTo>
                  <a:pt x="0" y="5370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9" name="Freeform 9"/>
          <p:cNvSpPr/>
          <p:nvPr/>
        </p:nvSpPr>
        <p:spPr>
          <a:xfrm>
            <a:off x="4041177" y="5677002"/>
            <a:ext cx="585149" cy="537098"/>
          </a:xfrm>
          <a:custGeom>
            <a:avLst/>
            <a:gdLst/>
            <a:ahLst/>
            <a:cxnLst/>
            <a:rect l="l" t="t" r="r" b="b"/>
            <a:pathLst>
              <a:path w="585149" h="537098">
                <a:moveTo>
                  <a:pt x="0" y="0"/>
                </a:moveTo>
                <a:lnTo>
                  <a:pt x="585149" y="0"/>
                </a:lnTo>
                <a:lnTo>
                  <a:pt x="585149" y="537098"/>
                </a:lnTo>
                <a:lnTo>
                  <a:pt x="0" y="53709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CY" dirty="0"/>
          </a:p>
        </p:txBody>
      </p:sp>
      <p:sp>
        <p:nvSpPr>
          <p:cNvPr id="10" name="Freeform 10"/>
          <p:cNvSpPr/>
          <p:nvPr/>
        </p:nvSpPr>
        <p:spPr>
          <a:xfrm>
            <a:off x="434950" y="6279676"/>
            <a:ext cx="6690099" cy="137397"/>
          </a:xfrm>
          <a:custGeom>
            <a:avLst/>
            <a:gdLst/>
            <a:ahLst/>
            <a:cxnLst/>
            <a:rect l="l" t="t" r="r" b="b"/>
            <a:pathLst>
              <a:path w="6690099" h="137397">
                <a:moveTo>
                  <a:pt x="0" y="0"/>
                </a:moveTo>
                <a:lnTo>
                  <a:pt x="6690100" y="0"/>
                </a:lnTo>
                <a:lnTo>
                  <a:pt x="6690100" y="137398"/>
                </a:lnTo>
                <a:lnTo>
                  <a:pt x="0" y="13739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1" name="Freeform 11"/>
          <p:cNvSpPr/>
          <p:nvPr/>
        </p:nvSpPr>
        <p:spPr>
          <a:xfrm>
            <a:off x="3780000" y="6548225"/>
            <a:ext cx="147070" cy="936799"/>
          </a:xfrm>
          <a:custGeom>
            <a:avLst/>
            <a:gdLst/>
            <a:ahLst/>
            <a:cxnLst/>
            <a:rect l="l" t="t" r="r" b="b"/>
            <a:pathLst>
              <a:path w="147070" h="936799">
                <a:moveTo>
                  <a:pt x="0" y="0"/>
                </a:moveTo>
                <a:lnTo>
                  <a:pt x="147070" y="0"/>
                </a:lnTo>
                <a:lnTo>
                  <a:pt x="147070" y="936800"/>
                </a:lnTo>
                <a:lnTo>
                  <a:pt x="0" y="9368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2" name="Freeform 12"/>
          <p:cNvSpPr/>
          <p:nvPr/>
        </p:nvSpPr>
        <p:spPr>
          <a:xfrm>
            <a:off x="434950" y="7673798"/>
            <a:ext cx="6690099" cy="79775"/>
          </a:xfrm>
          <a:custGeom>
            <a:avLst/>
            <a:gdLst/>
            <a:ahLst/>
            <a:cxnLst/>
            <a:rect l="l" t="t" r="r" b="b"/>
            <a:pathLst>
              <a:path w="6690099" h="137397">
                <a:moveTo>
                  <a:pt x="0" y="0"/>
                </a:moveTo>
                <a:lnTo>
                  <a:pt x="6690100" y="0"/>
                </a:lnTo>
                <a:lnTo>
                  <a:pt x="6690100" y="137398"/>
                </a:lnTo>
                <a:lnTo>
                  <a:pt x="0" y="13739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3" name="TextBox 13"/>
          <p:cNvSpPr txBox="1"/>
          <p:nvPr/>
        </p:nvSpPr>
        <p:spPr>
          <a:xfrm>
            <a:off x="1832417" y="8222641"/>
            <a:ext cx="65016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370" b="1">
                <a:solidFill>
                  <a:srgbClr val="1C402E"/>
                </a:solidFill>
                <a:latin typeface="Nourd Heavy"/>
                <a:ea typeface="Nourd Heavy"/>
                <a:cs typeface="Nourd Heavy"/>
                <a:sym typeface="Nourd Heavy"/>
              </a:rPr>
              <a:t>€60</a:t>
            </a:r>
          </a:p>
        </p:txBody>
      </p:sp>
      <p:sp>
        <p:nvSpPr>
          <p:cNvPr id="14" name="Freeform 14"/>
          <p:cNvSpPr/>
          <p:nvPr/>
        </p:nvSpPr>
        <p:spPr>
          <a:xfrm>
            <a:off x="3780000" y="7750451"/>
            <a:ext cx="147070" cy="805647"/>
          </a:xfrm>
          <a:custGeom>
            <a:avLst/>
            <a:gdLst/>
            <a:ahLst/>
            <a:cxnLst/>
            <a:rect l="l" t="t" r="r" b="b"/>
            <a:pathLst>
              <a:path w="147070" h="805647">
                <a:moveTo>
                  <a:pt x="0" y="0"/>
                </a:moveTo>
                <a:lnTo>
                  <a:pt x="147070" y="0"/>
                </a:lnTo>
                <a:lnTo>
                  <a:pt x="147070" y="805647"/>
                </a:lnTo>
                <a:lnTo>
                  <a:pt x="0" y="80564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5" name="TextBox 15"/>
          <p:cNvSpPr txBox="1"/>
          <p:nvPr/>
        </p:nvSpPr>
        <p:spPr>
          <a:xfrm>
            <a:off x="5091960" y="8222641"/>
            <a:ext cx="438480" cy="36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44"/>
              </a:lnSpc>
            </a:pPr>
            <a:r>
              <a:rPr lang="en-US" sz="2370" b="1">
                <a:solidFill>
                  <a:srgbClr val="1C402E"/>
                </a:solidFill>
                <a:latin typeface="Nourd Heavy"/>
                <a:ea typeface="Nourd Heavy"/>
                <a:cs typeface="Nourd Heavy"/>
                <a:sym typeface="Nourd Heavy"/>
              </a:rPr>
              <a:t>€5</a:t>
            </a:r>
          </a:p>
        </p:txBody>
      </p:sp>
      <p:sp>
        <p:nvSpPr>
          <p:cNvPr id="16" name="Freeform 16"/>
          <p:cNvSpPr/>
          <p:nvPr/>
        </p:nvSpPr>
        <p:spPr>
          <a:xfrm>
            <a:off x="434950" y="8552975"/>
            <a:ext cx="6690099" cy="134275"/>
          </a:xfrm>
          <a:custGeom>
            <a:avLst/>
            <a:gdLst/>
            <a:ahLst/>
            <a:cxnLst/>
            <a:rect l="l" t="t" r="r" b="b"/>
            <a:pathLst>
              <a:path w="6690099" h="134275">
                <a:moveTo>
                  <a:pt x="0" y="0"/>
                </a:moveTo>
                <a:lnTo>
                  <a:pt x="6690100" y="0"/>
                </a:lnTo>
                <a:lnTo>
                  <a:pt x="6690100" y="134275"/>
                </a:lnTo>
                <a:lnTo>
                  <a:pt x="0" y="134275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7" name="Freeform 17"/>
          <p:cNvSpPr/>
          <p:nvPr/>
        </p:nvSpPr>
        <p:spPr>
          <a:xfrm>
            <a:off x="0" y="9355500"/>
            <a:ext cx="7560000" cy="1336500"/>
          </a:xfrm>
          <a:custGeom>
            <a:avLst/>
            <a:gdLst/>
            <a:ahLst/>
            <a:cxnLst/>
            <a:rect l="l" t="t" r="r" b="b"/>
            <a:pathLst>
              <a:path w="7560000" h="1336500">
                <a:moveTo>
                  <a:pt x="0" y="0"/>
                </a:moveTo>
                <a:lnTo>
                  <a:pt x="7560000" y="0"/>
                </a:lnTo>
                <a:lnTo>
                  <a:pt x="7560000" y="1336500"/>
                </a:lnTo>
                <a:lnTo>
                  <a:pt x="0" y="1336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8" name="Freeform 18"/>
          <p:cNvSpPr/>
          <p:nvPr/>
        </p:nvSpPr>
        <p:spPr>
          <a:xfrm>
            <a:off x="3776870" y="9630383"/>
            <a:ext cx="150199" cy="939922"/>
          </a:xfrm>
          <a:custGeom>
            <a:avLst/>
            <a:gdLst/>
            <a:ahLst/>
            <a:cxnLst/>
            <a:rect l="l" t="t" r="r" b="b"/>
            <a:pathLst>
              <a:path w="150199" h="939922">
                <a:moveTo>
                  <a:pt x="0" y="0"/>
                </a:moveTo>
                <a:lnTo>
                  <a:pt x="150198" y="0"/>
                </a:lnTo>
                <a:lnTo>
                  <a:pt x="150198" y="939922"/>
                </a:lnTo>
                <a:lnTo>
                  <a:pt x="0" y="939922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19" name="Freeform 19"/>
          <p:cNvSpPr/>
          <p:nvPr/>
        </p:nvSpPr>
        <p:spPr>
          <a:xfrm>
            <a:off x="4830164" y="9554025"/>
            <a:ext cx="2308839" cy="1001070"/>
          </a:xfrm>
          <a:custGeom>
            <a:avLst/>
            <a:gdLst/>
            <a:ahLst/>
            <a:cxnLst/>
            <a:rect l="l" t="t" r="r" b="b"/>
            <a:pathLst>
              <a:path w="2308839" h="1001070">
                <a:moveTo>
                  <a:pt x="0" y="0"/>
                </a:moveTo>
                <a:lnTo>
                  <a:pt x="2308840" y="0"/>
                </a:lnTo>
                <a:lnTo>
                  <a:pt x="2308840" y="1001070"/>
                </a:lnTo>
                <a:lnTo>
                  <a:pt x="0" y="100107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560" b="-560"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1" name="Freeform 21"/>
          <p:cNvSpPr/>
          <p:nvPr/>
        </p:nvSpPr>
        <p:spPr>
          <a:xfrm>
            <a:off x="2580454" y="124242"/>
            <a:ext cx="2546162" cy="1007856"/>
          </a:xfrm>
          <a:custGeom>
            <a:avLst/>
            <a:gdLst/>
            <a:ahLst/>
            <a:cxnLst/>
            <a:rect l="l" t="t" r="r" b="b"/>
            <a:pathLst>
              <a:path w="2546162" h="1007856">
                <a:moveTo>
                  <a:pt x="0" y="0"/>
                </a:moveTo>
                <a:lnTo>
                  <a:pt x="2546162" y="0"/>
                </a:lnTo>
                <a:lnTo>
                  <a:pt x="2546162" y="1007856"/>
                </a:lnTo>
                <a:lnTo>
                  <a:pt x="0" y="100785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CY"/>
          </a:p>
        </p:txBody>
      </p:sp>
      <p:sp>
        <p:nvSpPr>
          <p:cNvPr id="22" name="Freeform 22"/>
          <p:cNvSpPr/>
          <p:nvPr/>
        </p:nvSpPr>
        <p:spPr>
          <a:xfrm>
            <a:off x="399099" y="9803388"/>
            <a:ext cx="3147174" cy="722539"/>
          </a:xfrm>
          <a:custGeom>
            <a:avLst/>
            <a:gdLst/>
            <a:ahLst/>
            <a:cxnLst/>
            <a:rect l="l" t="t" r="r" b="b"/>
            <a:pathLst>
              <a:path w="3147174" h="722539">
                <a:moveTo>
                  <a:pt x="0" y="0"/>
                </a:moveTo>
                <a:lnTo>
                  <a:pt x="3147174" y="0"/>
                </a:lnTo>
                <a:lnTo>
                  <a:pt x="3147174" y="722539"/>
                </a:lnTo>
                <a:lnTo>
                  <a:pt x="0" y="72253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CY" dirty="0"/>
          </a:p>
        </p:txBody>
      </p:sp>
      <p:sp>
        <p:nvSpPr>
          <p:cNvPr id="23" name="TextBox 23"/>
          <p:cNvSpPr txBox="1"/>
          <p:nvPr/>
        </p:nvSpPr>
        <p:spPr>
          <a:xfrm>
            <a:off x="641601" y="1855998"/>
            <a:ext cx="6423868" cy="1653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6"/>
              </a:lnSpc>
            </a:pPr>
            <a:r>
              <a:rPr lang="en-US" sz="4336" b="1" dirty="0">
                <a:solidFill>
                  <a:srgbClr val="1C402E"/>
                </a:solidFill>
                <a:latin typeface="Helvetica Now Bold"/>
                <a:ea typeface="Helvetica Now Bold"/>
                <a:cs typeface="Helvetica Now Bold"/>
                <a:sym typeface="Helvetica Now Bold"/>
              </a:rPr>
              <a:t>COLUMBIA </a:t>
            </a:r>
          </a:p>
          <a:p>
            <a:pPr algn="ctr">
              <a:lnSpc>
                <a:spcPts val="4336"/>
              </a:lnSpc>
            </a:pPr>
            <a:r>
              <a:rPr lang="en-US" sz="4336" b="1" dirty="0">
                <a:solidFill>
                  <a:srgbClr val="1C402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SECRET VALLEY OPEN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525455" y="3935951"/>
            <a:ext cx="4656159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95"/>
              </a:lnSpc>
            </a:pPr>
            <a:r>
              <a:rPr lang="en-US" sz="2162" b="1" spc="108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SUNDAY 13th SEPTEMBER 2026</a:t>
            </a:r>
          </a:p>
          <a:p>
            <a:pPr algn="ctr">
              <a:lnSpc>
                <a:spcPts val="2595"/>
              </a:lnSpc>
            </a:pPr>
            <a:r>
              <a:rPr lang="en-US" sz="2162" b="1" spc="108">
                <a:solidFill>
                  <a:srgbClr val="000000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09:00 SHOTGUN START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2486580" y="4783676"/>
            <a:ext cx="2880978" cy="228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60"/>
              </a:lnSpc>
            </a:pPr>
            <a:r>
              <a:rPr lang="en-US" sz="1550" b="1" dirty="0">
                <a:solidFill>
                  <a:srgbClr val="1C402E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CGF NOOM Qualifying Event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25455" y="5067330"/>
            <a:ext cx="4656159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848"/>
              </a:lnSpc>
            </a:pPr>
            <a:r>
              <a:rPr lang="en-US" sz="154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Valid CGF Handicap is required to participate </a:t>
            </a:r>
          </a:p>
          <a:p>
            <a:pPr algn="ctr">
              <a:lnSpc>
                <a:spcPts val="1848"/>
              </a:lnSpc>
            </a:pPr>
            <a:r>
              <a:rPr lang="en-US" sz="1540" i="1" dirty="0">
                <a:solidFill>
                  <a:srgbClr val="000000"/>
                </a:solidFill>
                <a:latin typeface="Arial Nova Italics"/>
                <a:ea typeface="Arial Nova Italics"/>
                <a:cs typeface="Arial Nova Italics"/>
                <a:sym typeface="Arial Nova Italics"/>
              </a:rPr>
              <a:t>Maximum Playing Handicap for Men &amp; Ladies is 36 </a:t>
            </a:r>
            <a:endParaRPr lang="en-US" sz="1540" i="1" dirty="0">
              <a:solidFill>
                <a:srgbClr val="000000"/>
              </a:solidFill>
              <a:latin typeface="Arial Nova Italics"/>
              <a:ea typeface="Arial Nova Italics"/>
              <a:cs typeface="Arial Nova Italics"/>
              <a:sym typeface="Arial Nova Italics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877696" y="5754157"/>
            <a:ext cx="1766975" cy="430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81"/>
              </a:lnSpc>
            </a:pPr>
            <a:r>
              <a:rPr lang="en-US" sz="1370" b="1" spc="68">
                <a:solidFill>
                  <a:srgbClr val="1C402E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WELCOME COFFEE</a:t>
            </a:r>
          </a:p>
          <a:p>
            <a:pPr algn="l">
              <a:lnSpc>
                <a:spcPts val="1781"/>
              </a:lnSpc>
            </a:pPr>
            <a:r>
              <a:rPr lang="en-US" sz="1370" b="1" spc="68">
                <a:solidFill>
                  <a:srgbClr val="1C402E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ON ARRIVAL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4830164" y="5754156"/>
            <a:ext cx="1685602" cy="444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811"/>
              </a:lnSpc>
            </a:pPr>
            <a:r>
              <a:rPr lang="en-US" sz="1393" b="1" spc="69" dirty="0">
                <a:solidFill>
                  <a:srgbClr val="1C402E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COMPLIMENTARY</a:t>
            </a:r>
          </a:p>
          <a:p>
            <a:pPr algn="l">
              <a:lnSpc>
                <a:spcPts val="1811"/>
              </a:lnSpc>
            </a:pPr>
            <a:r>
              <a:rPr lang="en-US" sz="1393" b="1" spc="69" dirty="0">
                <a:solidFill>
                  <a:srgbClr val="1C402E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PRACTICE BALLS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087293" y="6534415"/>
            <a:ext cx="996586" cy="200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92"/>
              </a:lnSpc>
            </a:pPr>
            <a:r>
              <a:rPr lang="en-US" sz="1410" b="1">
                <a:solidFill>
                  <a:srgbClr val="1C402E"/>
                </a:solidFill>
                <a:latin typeface="Nourd Bold"/>
                <a:ea typeface="Nourd Bold"/>
                <a:cs typeface="Nourd Bold"/>
                <a:sym typeface="Nourd Bold"/>
              </a:rPr>
              <a:t>FORMAT: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156680" y="6742701"/>
            <a:ext cx="2207520" cy="8501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94"/>
              </a:lnSpc>
            </a:pP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INDIVIDUAL STABLEFORD</a:t>
            </a:r>
          </a:p>
          <a:p>
            <a:pPr>
              <a:lnSpc>
                <a:spcPts val="1694"/>
              </a:lnSpc>
            </a:pP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MEN: YELLOW TEES</a:t>
            </a:r>
          </a:p>
          <a:p>
            <a:pPr>
              <a:lnSpc>
                <a:spcPts val="1694"/>
              </a:lnSpc>
            </a:pP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LADIES: RED TEES</a:t>
            </a:r>
          </a:p>
          <a:p>
            <a:pPr>
              <a:lnSpc>
                <a:spcPts val="1694"/>
              </a:lnSpc>
            </a:pP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100% HANDICAP ALLOWANCE</a:t>
            </a:r>
            <a:endParaRPr lang="en-US" sz="1058" spc="52" dirty="0">
              <a:solidFill>
                <a:srgbClr val="000000"/>
              </a:solidFill>
              <a:latin typeface="Nourd"/>
              <a:ea typeface="Nourd"/>
              <a:cs typeface="Nourd"/>
              <a:sym typeface="Nour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4087231" y="6567953"/>
            <a:ext cx="2418241" cy="2069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692"/>
              </a:lnSpc>
            </a:pPr>
            <a:r>
              <a:rPr lang="en-US" sz="1410" b="1" dirty="0">
                <a:solidFill>
                  <a:srgbClr val="1C402E"/>
                </a:solidFill>
                <a:latin typeface="Nourd Bold"/>
                <a:ea typeface="Nourd Bold"/>
                <a:cs typeface="Nourd Bold"/>
                <a:sym typeface="Nourd Bold"/>
              </a:rPr>
              <a:t>PRIZES FOR 1ST,2ND,3RD: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4087231" y="6816774"/>
            <a:ext cx="2978238" cy="6540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94"/>
              </a:lnSpc>
            </a:pP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1</a:t>
            </a:r>
            <a:r>
              <a:rPr lang="en-US" sz="1058" spc="52" baseline="30000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ST</a:t>
            </a: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, 2</a:t>
            </a:r>
            <a:r>
              <a:rPr lang="en-US" sz="1058" spc="52" baseline="30000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ND</a:t>
            </a: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 3</a:t>
            </a:r>
            <a:r>
              <a:rPr lang="en-US" sz="1058" spc="52" baseline="30000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RD</a:t>
            </a: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 NET: MEN AND LADIES </a:t>
            </a:r>
            <a:b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</a:b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BEST GROSS: MEN &amp; LADIES</a:t>
            </a:r>
          </a:p>
          <a:p>
            <a:pPr>
              <a:lnSpc>
                <a:spcPts val="1694"/>
              </a:lnSpc>
            </a:pPr>
            <a:r>
              <a:rPr lang="en-US" sz="1058" spc="52" dirty="0">
                <a:solidFill>
                  <a:srgbClr val="000000"/>
                </a:solidFill>
                <a:latin typeface="Nourd"/>
                <a:ea typeface="Nourd"/>
                <a:cs typeface="Nourd"/>
                <a:sym typeface="Nourd"/>
              </a:rPr>
              <a:t>NEAREST THE PIN PRIZE: MEN AND LADIES</a:t>
            </a:r>
            <a:endParaRPr lang="en-US" sz="1058" spc="52" dirty="0">
              <a:solidFill>
                <a:srgbClr val="000000"/>
              </a:solidFill>
              <a:latin typeface="Nourd"/>
              <a:ea typeface="Nourd"/>
              <a:cs typeface="Nourd"/>
              <a:sym typeface="Nour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525455" y="7728398"/>
            <a:ext cx="1415430" cy="41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1"/>
              </a:lnSpc>
            </a:pPr>
            <a:r>
              <a:rPr lang="en-US" sz="1293" b="1">
                <a:solidFill>
                  <a:srgbClr val="1C402E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ENTRY FEE FOR</a:t>
            </a:r>
          </a:p>
          <a:p>
            <a:pPr algn="ctr">
              <a:lnSpc>
                <a:spcPts val="1681"/>
              </a:lnSpc>
            </a:pPr>
            <a:r>
              <a:rPr lang="en-US" sz="1293" b="1">
                <a:solidFill>
                  <a:srgbClr val="1C402E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NON - MEMBERS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4672380" y="7728398"/>
            <a:ext cx="1436200" cy="412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1"/>
              </a:lnSpc>
            </a:pPr>
            <a:r>
              <a:rPr lang="en-US" sz="1293" b="1">
                <a:solidFill>
                  <a:srgbClr val="1C402E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ENTRY FEE FOR</a:t>
            </a:r>
          </a:p>
          <a:p>
            <a:pPr algn="ctr">
              <a:lnSpc>
                <a:spcPts val="1681"/>
              </a:lnSpc>
            </a:pPr>
            <a:r>
              <a:rPr lang="en-US" sz="1293" b="1">
                <a:solidFill>
                  <a:srgbClr val="1C402E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MEMBERS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035050" y="8750222"/>
            <a:ext cx="5638800" cy="28212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177"/>
              </a:lnSpc>
            </a:pPr>
            <a:r>
              <a:rPr lang="en-US" sz="1814" b="1" dirty="0">
                <a:solidFill>
                  <a:srgbClr val="1C402E"/>
                </a:solidFill>
                <a:latin typeface="Arial Nova Bold"/>
                <a:ea typeface="Arial Nova Bold"/>
                <a:cs typeface="Arial Nova Bold"/>
                <a:sym typeface="Arial Nova Bold"/>
              </a:rPr>
              <a:t>ENTRY DEADLINE: 6TH SEPTEMBER 2026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3111697" y="9086951"/>
            <a:ext cx="1395828" cy="2436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32"/>
              </a:lnSpc>
            </a:pPr>
            <a:r>
              <a:rPr lang="en-US" sz="1610" b="1" dirty="0">
                <a:solidFill>
                  <a:srgbClr val="1C402E"/>
                </a:solidFill>
                <a:latin typeface="Nourd Semi-Bold"/>
                <a:ea typeface="Nourd Semi-Bold"/>
                <a:cs typeface="Nourd Semi-Bold"/>
                <a:sym typeface="Nourd Semi-Bold"/>
                <a:hlinkClick r:id="rId20"/>
              </a:rPr>
              <a:t>Link to </a:t>
            </a:r>
            <a:r>
              <a:rPr lang="en-US" sz="1610" b="1" dirty="0" smtClean="0">
                <a:solidFill>
                  <a:srgbClr val="1C402E"/>
                </a:solidFill>
                <a:latin typeface="Nourd Semi-Bold"/>
                <a:ea typeface="Nourd Semi-Bold"/>
                <a:cs typeface="Nourd Semi-Bold"/>
                <a:sym typeface="Nourd Semi-Bold"/>
                <a:hlinkClick r:id="rId20"/>
              </a:rPr>
              <a:t>enter</a:t>
            </a:r>
            <a:endParaRPr lang="en-US" sz="1610" b="1" dirty="0">
              <a:solidFill>
                <a:srgbClr val="1C402E"/>
              </a:solidFill>
              <a:latin typeface="Nourd Semi-Bold"/>
              <a:ea typeface="Nourd Semi-Bold"/>
              <a:cs typeface="Nourd Semi-Bold"/>
              <a:sym typeface="Nourd Semi-Bold"/>
            </a:endParaRPr>
          </a:p>
        </p:txBody>
      </p:sp>
      <p:sp>
        <p:nvSpPr>
          <p:cNvPr id="37" name="TextBox 37"/>
          <p:cNvSpPr txBox="1"/>
          <p:nvPr/>
        </p:nvSpPr>
        <p:spPr>
          <a:xfrm>
            <a:off x="430091" y="9567316"/>
            <a:ext cx="1314404" cy="17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7"/>
              </a:lnSpc>
            </a:pPr>
            <a:r>
              <a:rPr lang="en-US" sz="1147" b="1">
                <a:solidFill>
                  <a:srgbClr val="F1D48A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MAIN SPONSOR: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4507525" y="9567316"/>
            <a:ext cx="928115" cy="170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7"/>
              </a:lnSpc>
            </a:pPr>
            <a:r>
              <a:rPr lang="en-US" sz="1147" b="1">
                <a:solidFill>
                  <a:srgbClr val="F1D48A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SPONSOR: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95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Nourd Heavy</vt:lpstr>
      <vt:lpstr>Montserrat Bold</vt:lpstr>
      <vt:lpstr>Arial Nova Bold</vt:lpstr>
      <vt:lpstr>Helvetica Now Bold</vt:lpstr>
      <vt:lpstr>Arial</vt:lpstr>
      <vt:lpstr>Nourd Bold</vt:lpstr>
      <vt:lpstr>Nourd Semi-Bold</vt:lpstr>
      <vt:lpstr>Nourd</vt:lpstr>
      <vt:lpstr>Calibri</vt:lpstr>
      <vt:lpstr>Arial Nova Italics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Golf Tournament Announcement Flyer</dc:title>
  <dc:creator>CompSec SecretValley</dc:creator>
  <cp:lastModifiedBy>CompSec SecretValley</cp:lastModifiedBy>
  <cp:revision>8</cp:revision>
  <dcterms:created xsi:type="dcterms:W3CDTF">2006-08-16T00:00:00Z</dcterms:created>
  <dcterms:modified xsi:type="dcterms:W3CDTF">2026-08-25T19:54:20Z</dcterms:modified>
  <dc:identifier>DAHTNuROfB4</dc:identifier>
</cp:coreProperties>
</file>